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8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37" r:id="rId39"/>
  </p:sldIdLst>
  <p:sldSz cx="12192000" cy="6858000"/>
  <p:notesSz cx="6858000" cy="9144000"/>
  <p:embeddedFontLst>
    <p:embeddedFont>
      <p:font typeface="Microsoft JhengHei" panose="020B0604030504040204" pitchFamily="34" charset="-120"/>
      <p:regular r:id="rId41"/>
      <p:bold r:id="rId42"/>
    </p:embeddedFont>
    <p:embeddedFont>
      <p:font typeface="Arial Black" panose="020B0A04020102020204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20500000000000000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h7ov+0f6mB61AkxmULNhxfILpC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0" name="Google Shape;67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6" name="Google Shape;69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5" name="Google Shape;72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9" name="Google Shape;54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1" name="Google Shape;781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3" name="Google Shape;793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3" name="Google Shape;803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15" name="Google Shape;81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8" name="Google Shape;868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8" name="Google Shape;55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5" name="Google Shape;905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3" name="Google Shape;943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4" name="Google Shape;954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6" name="Google Shape;966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3"/>
          <p:cNvSpPr txBox="1">
            <a:spLocks noGrp="1"/>
          </p:cNvSpPr>
          <p:nvPr>
            <p:ph type="sldNum" idx="12"/>
          </p:nvPr>
        </p:nvSpPr>
        <p:spPr>
          <a:xfrm>
            <a:off x="9296400" y="634171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7"/>
          <p:cNvSpPr txBox="1">
            <a:spLocks noGrp="1"/>
          </p:cNvSpPr>
          <p:nvPr>
            <p:ph type="sldNum" idx="12"/>
          </p:nvPr>
        </p:nvSpPr>
        <p:spPr>
          <a:xfrm>
            <a:off x="9296400" y="634171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1_標題投影片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66" y="564445"/>
            <a:ext cx="11097198" cy="583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5" name="Google Shape;105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643" y="6149708"/>
            <a:ext cx="11168269" cy="67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1" name="Google Shape;111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670" y="558800"/>
            <a:ext cx="11122660" cy="59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643" y="6149708"/>
            <a:ext cx="11168269" cy="67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11" Type="http://schemas.openxmlformats.org/officeDocument/2006/relationships/image" Target="../media/image36.jpg"/><Relationship Id="rId5" Type="http://schemas.openxmlformats.org/officeDocument/2006/relationships/image" Target="../media/image32.jpg"/><Relationship Id="rId10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7.pn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0.jp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0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9"/>
          <p:cNvPicPr preferRelativeResize="0"/>
          <p:nvPr/>
        </p:nvPicPr>
        <p:blipFill rotWithShape="1">
          <a:blip r:embed="rId4">
            <a:alphaModFix/>
          </a:blip>
          <a:srcRect t="53571" r="14498" b="19600"/>
          <a:stretch/>
        </p:blipFill>
        <p:spPr>
          <a:xfrm>
            <a:off x="3960954" y="1735782"/>
            <a:ext cx="7088705" cy="189386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2" name="Google Shape;662;p49"/>
          <p:cNvPicPr preferRelativeResize="0"/>
          <p:nvPr/>
        </p:nvPicPr>
        <p:blipFill rotWithShape="1">
          <a:blip r:embed="rId5">
            <a:alphaModFix/>
          </a:blip>
          <a:srcRect l="1110" t="2946" r="1981" b="13948"/>
          <a:stretch/>
        </p:blipFill>
        <p:spPr>
          <a:xfrm>
            <a:off x="1513687" y="3750855"/>
            <a:ext cx="9164626" cy="2524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3" name="Google Shape;663;p49"/>
          <p:cNvSpPr txBox="1">
            <a:spLocks noGrp="1"/>
          </p:cNvSpPr>
          <p:nvPr>
            <p:ph type="title"/>
          </p:nvPr>
        </p:nvSpPr>
        <p:spPr>
          <a:xfrm>
            <a:off x="633615" y="7898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預處理-協同過濾 KNN</a:t>
            </a:r>
            <a:endParaRPr/>
          </a:p>
        </p:txBody>
      </p:sp>
      <p:pic>
        <p:nvPicPr>
          <p:cNvPr id="664" name="Google Shape;66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9"/>
          <p:cNvPicPr preferRelativeResize="0"/>
          <p:nvPr/>
        </p:nvPicPr>
        <p:blipFill rotWithShape="1">
          <a:blip r:embed="rId4">
            <a:alphaModFix/>
          </a:blip>
          <a:srcRect r="42396" b="55584"/>
          <a:stretch/>
        </p:blipFill>
        <p:spPr>
          <a:xfrm>
            <a:off x="859354" y="1735782"/>
            <a:ext cx="2884634" cy="189386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6" name="Google Shape;666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0"/>
          <p:cNvSpPr txBox="1">
            <a:spLocks noGrp="1"/>
          </p:cNvSpPr>
          <p:nvPr>
            <p:ph type="title"/>
          </p:nvPr>
        </p:nvSpPr>
        <p:spPr>
          <a:xfrm>
            <a:off x="633615" y="8139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預處理-協同過濾 KNN</a:t>
            </a:r>
            <a:endParaRPr/>
          </a:p>
        </p:txBody>
      </p:sp>
      <p:sp>
        <p:nvSpPr>
          <p:cNvPr id="674" name="Google Shape;674;p50"/>
          <p:cNvSpPr txBox="1"/>
          <p:nvPr/>
        </p:nvSpPr>
        <p:spPr>
          <a:xfrm>
            <a:off x="5638413" y="2301200"/>
            <a:ext cx="545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將NaN值補0，</a:t>
            </a:r>
            <a:endParaRPr sz="1800" b="0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為了節省記憶體空間和</a:t>
            </a: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統計使用者評分過哪些書籍，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用稀疏矩陣(Sparse Matrix)做訓練前的預處理。</a:t>
            </a:r>
            <a:endParaRPr sz="1800" b="0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5" name="Google Shape;675;p50"/>
          <p:cNvPicPr preferRelativeResize="0"/>
          <p:nvPr/>
        </p:nvPicPr>
        <p:blipFill rotWithShape="1">
          <a:blip r:embed="rId4">
            <a:alphaModFix/>
          </a:blip>
          <a:srcRect t="20622" r="32633" b="19571"/>
          <a:stretch/>
        </p:blipFill>
        <p:spPr>
          <a:xfrm>
            <a:off x="893891" y="2979738"/>
            <a:ext cx="4339651" cy="255172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6" name="Google Shape;676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0"/>
          <p:cNvPicPr preferRelativeResize="0"/>
          <p:nvPr/>
        </p:nvPicPr>
        <p:blipFill rotWithShape="1">
          <a:blip r:embed="rId4">
            <a:alphaModFix/>
          </a:blip>
          <a:srcRect r="28135" b="78426"/>
          <a:stretch/>
        </p:blipFill>
        <p:spPr>
          <a:xfrm>
            <a:off x="690319" y="1917465"/>
            <a:ext cx="4643681" cy="92332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8" name="Google Shape;678;p50"/>
          <p:cNvPicPr preferRelativeResize="0"/>
          <p:nvPr/>
        </p:nvPicPr>
        <p:blipFill rotWithShape="1">
          <a:blip r:embed="rId4">
            <a:alphaModFix/>
          </a:blip>
          <a:srcRect t="81949"/>
          <a:stretch/>
        </p:blipFill>
        <p:spPr>
          <a:xfrm>
            <a:off x="5538814" y="3661956"/>
            <a:ext cx="5654680" cy="6760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9" name="Google Shape;679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0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1"/>
          <p:cNvSpPr txBox="1">
            <a:spLocks noGrp="1"/>
          </p:cNvSpPr>
          <p:nvPr>
            <p:ph type="title"/>
          </p:nvPr>
        </p:nvSpPr>
        <p:spPr>
          <a:xfrm>
            <a:off x="633615" y="8569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協同過濾 KNN</a:t>
            </a:r>
            <a:endParaRPr/>
          </a:p>
        </p:txBody>
      </p:sp>
      <p:pic>
        <p:nvPicPr>
          <p:cNvPr id="687" name="Google Shape;68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069" y="4369461"/>
            <a:ext cx="10553084" cy="156536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9" name="Google Shape;689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069" y="2473197"/>
            <a:ext cx="8272998" cy="148123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0" name="Google Shape;690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09792" y="2182536"/>
            <a:ext cx="2065868" cy="198306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1" name="Google Shape;691;p51"/>
          <p:cNvSpPr txBox="1"/>
          <p:nvPr/>
        </p:nvSpPr>
        <p:spPr>
          <a:xfrm>
            <a:off x="778433" y="1994572"/>
            <a:ext cx="5267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基於cosine找出餘弦相似度，取鄰近點最近的書。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1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2"/>
          <p:cNvPicPr preferRelativeResize="0"/>
          <p:nvPr/>
        </p:nvPicPr>
        <p:blipFill rotWithShape="1">
          <a:blip r:embed="rId4">
            <a:alphaModFix/>
          </a:blip>
          <a:srcRect l="17083" r="17083"/>
          <a:stretch/>
        </p:blipFill>
        <p:spPr>
          <a:xfrm>
            <a:off x="8892873" y="4209345"/>
            <a:ext cx="150496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2"/>
          <p:cNvSpPr txBox="1">
            <a:spLocks noGrp="1"/>
          </p:cNvSpPr>
          <p:nvPr>
            <p:ph type="title"/>
          </p:nvPr>
        </p:nvSpPr>
        <p:spPr>
          <a:xfrm>
            <a:off x="633615" y="8109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協同過濾 KNN</a:t>
            </a:r>
            <a:endParaRPr/>
          </a:p>
        </p:txBody>
      </p:sp>
      <p:pic>
        <p:nvPicPr>
          <p:cNvPr id="701" name="Google Shape;701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702" t="31987" r="6928"/>
          <a:stretch/>
        </p:blipFill>
        <p:spPr>
          <a:xfrm>
            <a:off x="801311" y="1890421"/>
            <a:ext cx="7178676" cy="24881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2" name="Google Shape;702;p52"/>
          <p:cNvPicPr preferRelativeResize="0"/>
          <p:nvPr/>
        </p:nvPicPr>
        <p:blipFill rotWithShape="1">
          <a:blip r:embed="rId6">
            <a:alphaModFix/>
          </a:blip>
          <a:srcRect l="1775" t="38044" r="37115" b="20688"/>
          <a:stretch/>
        </p:blipFill>
        <p:spPr>
          <a:xfrm>
            <a:off x="801311" y="4545918"/>
            <a:ext cx="6047178" cy="1501091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3" name="Google Shape;703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2"/>
          <p:cNvPicPr preferRelativeResize="0"/>
          <p:nvPr/>
        </p:nvPicPr>
        <p:blipFill rotWithShape="1">
          <a:blip r:embed="rId9">
            <a:alphaModFix/>
          </a:blip>
          <a:srcRect l="16444" t="1556" r="16889" b="1553"/>
          <a:stretch/>
        </p:blipFill>
        <p:spPr>
          <a:xfrm>
            <a:off x="8990067" y="1786265"/>
            <a:ext cx="1315478" cy="191182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2"/>
          <p:cNvSpPr/>
          <p:nvPr/>
        </p:nvSpPr>
        <p:spPr>
          <a:xfrm rot="-1467905">
            <a:off x="8393965" y="3405096"/>
            <a:ext cx="504018" cy="2779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2"/>
          <p:cNvSpPr/>
          <p:nvPr/>
        </p:nvSpPr>
        <p:spPr>
          <a:xfrm rot="1359501">
            <a:off x="8293676" y="4653930"/>
            <a:ext cx="598425" cy="2985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52"/>
          <p:cNvPicPr preferRelativeResize="0"/>
          <p:nvPr/>
        </p:nvPicPr>
        <p:blipFill rotWithShape="1">
          <a:blip r:embed="rId10">
            <a:alphaModFix/>
          </a:blip>
          <a:srcRect l="16494" r="15238"/>
          <a:stretch/>
        </p:blipFill>
        <p:spPr>
          <a:xfrm>
            <a:off x="6782394" y="3349315"/>
            <a:ext cx="1691758" cy="247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2"/>
          <p:cNvPicPr preferRelativeResize="0"/>
          <p:nvPr/>
        </p:nvPicPr>
        <p:blipFill rotWithShape="1">
          <a:blip r:embed="rId11">
            <a:alphaModFix/>
          </a:blip>
          <a:srcRect l="12956" r="15999"/>
          <a:stretch/>
        </p:blipFill>
        <p:spPr>
          <a:xfrm>
            <a:off x="10455862" y="2997554"/>
            <a:ext cx="1212954" cy="170730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2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2"/>
          <p:cNvSpPr/>
          <p:nvPr/>
        </p:nvSpPr>
        <p:spPr>
          <a:xfrm>
            <a:off x="8509113" y="3926450"/>
            <a:ext cx="504000" cy="27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3"/>
          <p:cNvSpPr txBox="1"/>
          <p:nvPr/>
        </p:nvSpPr>
        <p:spPr>
          <a:xfrm>
            <a:off x="704850" y="600075"/>
            <a:ext cx="41344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書本相似度推薦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53"/>
          <p:cNvGrpSpPr/>
          <p:nvPr/>
        </p:nvGrpSpPr>
        <p:grpSpPr>
          <a:xfrm>
            <a:off x="3419474" y="1711813"/>
            <a:ext cx="4724401" cy="3548390"/>
            <a:chOff x="3419474" y="1711813"/>
            <a:chExt cx="4724401" cy="3548390"/>
          </a:xfrm>
        </p:grpSpPr>
        <p:pic>
          <p:nvPicPr>
            <p:cNvPr id="720" name="Google Shape;720;p53"/>
            <p:cNvPicPr preferRelativeResize="0"/>
            <p:nvPr/>
          </p:nvPicPr>
          <p:blipFill rotWithShape="1">
            <a:blip r:embed="rId5">
              <a:alphaModFix/>
            </a:blip>
            <a:srcRect l="67188"/>
            <a:stretch/>
          </p:blipFill>
          <p:spPr>
            <a:xfrm>
              <a:off x="3419474" y="1711813"/>
              <a:ext cx="4724401" cy="3548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1" name="Google Shape;721;p53"/>
            <p:cNvSpPr/>
            <p:nvPr/>
          </p:nvSpPr>
          <p:spPr>
            <a:xfrm>
              <a:off x="6011817" y="3013568"/>
              <a:ext cx="1844766" cy="944880"/>
            </a:xfrm>
            <a:prstGeom prst="rect">
              <a:avLst/>
            </a:prstGeom>
            <a:solidFill>
              <a:schemeClr val="lt1">
                <a:alpha val="72156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53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4"/>
          <p:cNvSpPr txBox="1">
            <a:spLocks noGrp="1"/>
          </p:cNvSpPr>
          <p:nvPr>
            <p:ph type="title"/>
          </p:nvPr>
        </p:nvSpPr>
        <p:spPr>
          <a:xfrm>
            <a:off x="809624" y="7439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K-MEANS</a:t>
            </a:r>
            <a:endParaRPr/>
          </a:p>
        </p:txBody>
      </p:sp>
      <p:pic>
        <p:nvPicPr>
          <p:cNvPr id="729" name="Google Shape;72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4"/>
          <p:cNvPicPr preferRelativeResize="0"/>
          <p:nvPr/>
        </p:nvPicPr>
        <p:blipFill rotWithShape="1">
          <a:blip r:embed="rId5">
            <a:alphaModFix/>
          </a:blip>
          <a:srcRect l="39063" t="10000" r="6620" b="54027"/>
          <a:stretch/>
        </p:blipFill>
        <p:spPr>
          <a:xfrm>
            <a:off x="1658345" y="1784915"/>
            <a:ext cx="6103850" cy="227379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1" name="Google Shape;731;p54"/>
          <p:cNvPicPr preferRelativeResize="0"/>
          <p:nvPr/>
        </p:nvPicPr>
        <p:blipFill rotWithShape="1">
          <a:blip r:embed="rId5">
            <a:alphaModFix/>
          </a:blip>
          <a:srcRect l="75625" t="10000" r="6620" b="54027"/>
          <a:stretch/>
        </p:blipFill>
        <p:spPr>
          <a:xfrm>
            <a:off x="5956270" y="1586913"/>
            <a:ext cx="2986280" cy="3403218"/>
          </a:xfrm>
          <a:prstGeom prst="rect">
            <a:avLst/>
          </a:prstGeom>
          <a:noFill/>
          <a:ln w="57150" cap="flat" cmpd="sng">
            <a:solidFill>
              <a:srgbClr val="FBBC3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2" name="Google Shape;732;p54"/>
          <p:cNvPicPr preferRelativeResize="0"/>
          <p:nvPr/>
        </p:nvPicPr>
        <p:blipFill rotWithShape="1">
          <a:blip r:embed="rId5">
            <a:alphaModFix/>
          </a:blip>
          <a:srcRect l="50197" t="62294" r="19944" b="13186"/>
          <a:stretch/>
        </p:blipFill>
        <p:spPr>
          <a:xfrm>
            <a:off x="969023" y="4170643"/>
            <a:ext cx="4141328" cy="191266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3" name="Google Shape;733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4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5"/>
          <p:cNvSpPr txBox="1">
            <a:spLocks noGrp="1"/>
          </p:cNvSpPr>
          <p:nvPr>
            <p:ph type="title"/>
          </p:nvPr>
        </p:nvSpPr>
        <p:spPr>
          <a:xfrm>
            <a:off x="838200" y="7015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K-MEANS</a:t>
            </a:r>
            <a:endParaRPr/>
          </a:p>
        </p:txBody>
      </p:sp>
      <p:pic>
        <p:nvPicPr>
          <p:cNvPr id="741" name="Google Shape;741;p55"/>
          <p:cNvPicPr preferRelativeResize="0"/>
          <p:nvPr/>
        </p:nvPicPr>
        <p:blipFill rotWithShape="1">
          <a:blip r:embed="rId4">
            <a:alphaModFix/>
          </a:blip>
          <a:srcRect l="2194" r="5484" b="2506"/>
          <a:stretch/>
        </p:blipFill>
        <p:spPr>
          <a:xfrm>
            <a:off x="783135" y="2027149"/>
            <a:ext cx="5683480" cy="3137380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2" name="Google Shape;74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6715691" y="1999099"/>
            <a:ext cx="4740401" cy="358227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4" name="Google Shape;744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5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6" cy="579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6"/>
          <p:cNvPicPr preferRelativeResize="0"/>
          <p:nvPr/>
        </p:nvPicPr>
        <p:blipFill rotWithShape="1">
          <a:blip r:embed="rId4">
            <a:alphaModFix/>
          </a:blip>
          <a:srcRect t="1329"/>
          <a:stretch/>
        </p:blipFill>
        <p:spPr>
          <a:xfrm>
            <a:off x="952500" y="1745371"/>
            <a:ext cx="8277225" cy="443342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2" name="Google Shape;752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6"/>
          <p:cNvSpPr txBox="1">
            <a:spLocks noGrp="1"/>
          </p:cNvSpPr>
          <p:nvPr>
            <p:ph type="title"/>
          </p:nvPr>
        </p:nvSpPr>
        <p:spPr>
          <a:xfrm>
            <a:off x="838200" y="7040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K-MEANS</a:t>
            </a:r>
            <a:endParaRPr/>
          </a:p>
        </p:txBody>
      </p:sp>
      <p:sp>
        <p:nvSpPr>
          <p:cNvPr id="755" name="Google Shape;755;p56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47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57"/>
          <p:cNvPicPr preferRelativeResize="0"/>
          <p:nvPr/>
        </p:nvPicPr>
        <p:blipFill rotWithShape="1">
          <a:blip r:embed="rId3">
            <a:alphaModFix/>
          </a:blip>
          <a:srcRect l="67310" t="-10865"/>
          <a:stretch/>
        </p:blipFill>
        <p:spPr>
          <a:xfrm>
            <a:off x="3125163" y="1119705"/>
            <a:ext cx="5182991" cy="433197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7"/>
          <p:cNvSpPr/>
          <p:nvPr/>
        </p:nvSpPr>
        <p:spPr>
          <a:xfrm>
            <a:off x="5903089" y="2372810"/>
            <a:ext cx="2013995" cy="509286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7"/>
          <p:cNvSpPr/>
          <p:nvPr/>
        </p:nvSpPr>
        <p:spPr>
          <a:xfrm>
            <a:off x="5903089" y="3581399"/>
            <a:ext cx="2164465" cy="509286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7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>
                <a:solidFill>
                  <a:schemeClr val="lt1"/>
                </a:solidFill>
              </a:rPr>
              <a:t>8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8"/>
          <p:cNvSpPr txBox="1">
            <a:spLocks noGrp="1"/>
          </p:cNvSpPr>
          <p:nvPr>
            <p:ph type="ctrTitle" idx="4294967295"/>
          </p:nvPr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Jieba</a:t>
            </a: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關鍵詞提取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8"/>
          <p:cNvSpPr txBox="1">
            <a:spLocks noGrp="1"/>
          </p:cNvSpPr>
          <p:nvPr>
            <p:ph type="body" idx="4294967295"/>
          </p:nvPr>
        </p:nvSpPr>
        <p:spPr>
          <a:xfrm>
            <a:off x="962388" y="1909983"/>
            <a:ext cx="8394971" cy="103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jieba.analyse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b="0" i="0">
                <a:latin typeface="Arial"/>
                <a:ea typeface="Arial"/>
                <a:cs typeface="Arial"/>
                <a:sym typeface="Arial"/>
              </a:rPr>
              <a:t>   基於 </a:t>
            </a:r>
            <a:r>
              <a:rPr lang="zh-TW" b="0" i="0">
                <a:latin typeface="Calibri"/>
                <a:ea typeface="Calibri"/>
                <a:cs typeface="Calibri"/>
                <a:sym typeface="Calibri"/>
              </a:rPr>
              <a:t>TF-IDF</a:t>
            </a:r>
            <a:r>
              <a:rPr lang="zh-TW" b="0" i="0">
                <a:latin typeface="Arial"/>
                <a:ea typeface="Arial"/>
                <a:cs typeface="Arial"/>
                <a:sym typeface="Arial"/>
              </a:rPr>
              <a:t> 算法的關鍵詞抽取 40 個名詞與動詞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73" name="Google Shape;77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509" y="2998432"/>
            <a:ext cx="6157494" cy="86113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509" y="3913269"/>
            <a:ext cx="9563929" cy="220999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5" name="Google Shape;775;p58"/>
          <p:cNvSpPr/>
          <p:nvPr/>
        </p:nvSpPr>
        <p:spPr>
          <a:xfrm>
            <a:off x="1484671" y="3500284"/>
            <a:ext cx="5702710" cy="206477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8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>
                <a:solidFill>
                  <a:schemeClr val="lt1"/>
                </a:solidFill>
              </a:rPr>
              <a:t>9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343" y="2240983"/>
            <a:ext cx="10579314" cy="260724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 txBox="1"/>
          <p:nvPr/>
        </p:nvSpPr>
        <p:spPr>
          <a:xfrm>
            <a:off x="774486" y="619125"/>
            <a:ext cx="10515600" cy="84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zh-TW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推薦系統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59"/>
          <p:cNvPicPr preferRelativeResize="0"/>
          <p:nvPr/>
        </p:nvPicPr>
        <p:blipFill rotWithShape="1">
          <a:blip r:embed="rId3">
            <a:alphaModFix/>
          </a:blip>
          <a:srcRect b="12381"/>
          <a:stretch/>
        </p:blipFill>
        <p:spPr>
          <a:xfrm>
            <a:off x="6508772" y="1814153"/>
            <a:ext cx="3627434" cy="430671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4" name="Google Shape;784;p59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預處理 – doc2bow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5" name="Google Shape;785;p59" descr="一張含有 文字, 收據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80" y="3880389"/>
            <a:ext cx="5606684" cy="2240483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6" name="Google Shape;786;p59"/>
          <p:cNvSpPr/>
          <p:nvPr/>
        </p:nvSpPr>
        <p:spPr>
          <a:xfrm>
            <a:off x="8593348" y="2738921"/>
            <a:ext cx="2778275" cy="2673752"/>
          </a:xfrm>
          <a:prstGeom prst="ellipse">
            <a:avLst/>
          </a:prstGeom>
          <a:solidFill>
            <a:srgbClr val="FEE59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9"/>
          <p:cNvSpPr txBox="1">
            <a:spLocks noGrp="1"/>
          </p:cNvSpPr>
          <p:nvPr>
            <p:ph type="body" idx="4294967295"/>
          </p:nvPr>
        </p:nvSpPr>
        <p:spPr>
          <a:xfrm>
            <a:off x="8927564" y="3684967"/>
            <a:ext cx="2384425" cy="153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doc2bow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給予編號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788" name="Google Shape;78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59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301" y="2183642"/>
            <a:ext cx="9647756" cy="355122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6" name="Google Shape;79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152" y="6151077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0"/>
          <p:cNvSpPr txBox="1"/>
          <p:nvPr/>
        </p:nvSpPr>
        <p:spPr>
          <a:xfrm>
            <a:off x="962389" y="823693"/>
            <a:ext cx="91440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 TFIDF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8" name="Google Shape;798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0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51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1"/>
          <p:cNvSpPr txBox="1">
            <a:spLocks noGrp="1"/>
          </p:cNvSpPr>
          <p:nvPr>
            <p:ph type="body" idx="4294967295"/>
          </p:nvPr>
        </p:nvSpPr>
        <p:spPr>
          <a:xfrm>
            <a:off x="1264012" y="2047656"/>
            <a:ext cx="44211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None/>
            </a:pPr>
            <a:r>
              <a:rPr lang="zh-TW" sz="2400" b="0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選擇原因: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400"/>
              <a:buNone/>
            </a:pPr>
            <a:r>
              <a:rPr lang="zh-TW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相比</a:t>
            </a:r>
            <a:r>
              <a:rPr lang="zh-TW" sz="24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LSI，LDA</a:t>
            </a:r>
            <a:r>
              <a:rPr lang="zh-TW" sz="24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為隨機分布的機率模型，分類主題的分布較平均，可處理文件較多的資料，分析主題的相似度效果較好</a:t>
            </a:r>
            <a:endParaRPr sz="2400"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61"/>
          <p:cNvGrpSpPr/>
          <p:nvPr/>
        </p:nvGrpSpPr>
        <p:grpSpPr>
          <a:xfrm>
            <a:off x="6380480" y="2047656"/>
            <a:ext cx="4421189" cy="4071387"/>
            <a:chOff x="4461413" y="1198880"/>
            <a:chExt cx="5008231" cy="4604930"/>
          </a:xfrm>
        </p:grpSpPr>
        <p:pic>
          <p:nvPicPr>
            <p:cNvPr id="807" name="Google Shape;807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61413" y="1198880"/>
              <a:ext cx="5008231" cy="4604930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08" name="Google Shape;808;p61"/>
            <p:cNvSpPr/>
            <p:nvPr/>
          </p:nvSpPr>
          <p:spPr>
            <a:xfrm>
              <a:off x="4684113" y="4368324"/>
              <a:ext cx="1309451" cy="141609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61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 LDA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10" name="Google Shape;81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1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2"/>
          <p:cNvSpPr txBox="1">
            <a:spLocks noGrp="1"/>
          </p:cNvSpPr>
          <p:nvPr>
            <p:ph type="body" idx="4294967295"/>
          </p:nvPr>
        </p:nvSpPr>
        <p:spPr>
          <a:xfrm>
            <a:off x="1250066" y="220005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定義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LDA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主題數，讓模型自己定義潛在主題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818" name="Google Shape;81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269" y="2878264"/>
            <a:ext cx="6683319" cy="299492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9" name="Google Shape;819;p62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 LDA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20" name="Google Shape;820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2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2163" y="1898249"/>
            <a:ext cx="6571613" cy="4104833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8" name="Google Shape;828;p63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LDA - 35個主題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3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616" y="2200056"/>
            <a:ext cx="5349875" cy="233997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7" name="Google Shape;837;p64"/>
          <p:cNvSpPr txBox="1"/>
          <p:nvPr/>
        </p:nvSpPr>
        <p:spPr>
          <a:xfrm>
            <a:off x="1122620" y="4842768"/>
            <a:ext cx="91972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</a:t>
            </a:r>
            <a:r>
              <a:rPr lang="zh-TW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將兩書分類為同一個主題，但實際上兩本書無相關性</a:t>
            </a:r>
            <a:endParaRPr sz="18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&gt;  </a:t>
            </a:r>
            <a:r>
              <a:rPr lang="zh-TW"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</a:t>
            </a: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8" name="Google Shape;83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215296"/>
            <a:ext cx="5368461" cy="232473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9" name="Google Shape;839;p64"/>
          <p:cNvSpPr/>
          <p:nvPr/>
        </p:nvSpPr>
        <p:spPr>
          <a:xfrm>
            <a:off x="2854960" y="2200056"/>
            <a:ext cx="3241040" cy="54464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4"/>
          <p:cNvSpPr/>
          <p:nvPr/>
        </p:nvSpPr>
        <p:spPr>
          <a:xfrm>
            <a:off x="8036551" y="2215296"/>
            <a:ext cx="3427909" cy="361592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4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 : 相似度不符實際狀況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4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65"/>
          <p:cNvPicPr preferRelativeResize="0"/>
          <p:nvPr/>
        </p:nvPicPr>
        <p:blipFill rotWithShape="1">
          <a:blip r:embed="rId3">
            <a:alphaModFix/>
          </a:blip>
          <a:srcRect l="67310" t="-10865"/>
          <a:stretch/>
        </p:blipFill>
        <p:spPr>
          <a:xfrm>
            <a:off x="3125163" y="1119705"/>
            <a:ext cx="5182991" cy="433197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5"/>
          <p:cNvSpPr/>
          <p:nvPr/>
        </p:nvSpPr>
        <p:spPr>
          <a:xfrm>
            <a:off x="5978323" y="2410428"/>
            <a:ext cx="2013995" cy="509286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5"/>
          <p:cNvSpPr/>
          <p:nvPr/>
        </p:nvSpPr>
        <p:spPr>
          <a:xfrm>
            <a:off x="5903089" y="2919714"/>
            <a:ext cx="2164465" cy="509286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1" name="Google Shape;85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5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5501" y="2181158"/>
            <a:ext cx="5740997" cy="385314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7149" y="2279418"/>
            <a:ext cx="963574" cy="136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 descr="一張含有 文字 的圖片&#10;&#10;自動產生的描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1576" y="3725161"/>
            <a:ext cx="968846" cy="1295383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66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Word2Vec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3" name="Google Shape;863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6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7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1720" y="2045973"/>
            <a:ext cx="7728559" cy="398833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1" name="Google Shape;871;p67"/>
          <p:cNvSpPr/>
          <p:nvPr/>
        </p:nvSpPr>
        <p:spPr>
          <a:xfrm>
            <a:off x="5438125" y="3626797"/>
            <a:ext cx="3024542" cy="1307964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將向量統一化</a:t>
            </a:r>
            <a:endParaRPr sz="2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lang="zh-TW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( 1 x 100 )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7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Word2Vec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73" name="Google Shape;87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7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8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8"/>
          <p:cNvPicPr preferRelativeResize="0"/>
          <p:nvPr/>
        </p:nvPicPr>
        <p:blipFill rotWithShape="1">
          <a:blip r:embed="rId3">
            <a:alphaModFix/>
          </a:blip>
          <a:srcRect b="63994"/>
          <a:stretch/>
        </p:blipFill>
        <p:spPr>
          <a:xfrm>
            <a:off x="890172" y="1214609"/>
            <a:ext cx="3292125" cy="102894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81" name="Google Shape;881;p68"/>
          <p:cNvPicPr preferRelativeResize="0"/>
          <p:nvPr/>
        </p:nvPicPr>
        <p:blipFill rotWithShape="1">
          <a:blip r:embed="rId4">
            <a:alphaModFix/>
          </a:blip>
          <a:srcRect l="5895" t="12388" r="71502" b="19209"/>
          <a:stretch/>
        </p:blipFill>
        <p:spPr>
          <a:xfrm>
            <a:off x="4570470" y="3661393"/>
            <a:ext cx="120913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8"/>
          <p:cNvPicPr preferRelativeResize="0"/>
          <p:nvPr/>
        </p:nvPicPr>
        <p:blipFill rotWithShape="1">
          <a:blip r:embed="rId5">
            <a:alphaModFix/>
          </a:blip>
          <a:srcRect l="5243" t="9593" r="72345" b="9340"/>
          <a:stretch/>
        </p:blipFill>
        <p:spPr>
          <a:xfrm>
            <a:off x="6735387" y="1192264"/>
            <a:ext cx="1209130" cy="18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8"/>
          <p:cNvPicPr preferRelativeResize="0"/>
          <p:nvPr/>
        </p:nvPicPr>
        <p:blipFill rotWithShape="1">
          <a:blip r:embed="rId6">
            <a:alphaModFix/>
          </a:blip>
          <a:srcRect l="5496" t="11034" r="69822" b="11801"/>
          <a:stretch/>
        </p:blipFill>
        <p:spPr>
          <a:xfrm>
            <a:off x="8918751" y="2243557"/>
            <a:ext cx="134112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8"/>
          <p:cNvPicPr preferRelativeResize="0"/>
          <p:nvPr/>
        </p:nvPicPr>
        <p:blipFill rotWithShape="1">
          <a:blip r:embed="rId7">
            <a:alphaModFix/>
          </a:blip>
          <a:srcRect l="9494" t="13208" r="68592" b="15200"/>
          <a:stretch/>
        </p:blipFill>
        <p:spPr>
          <a:xfrm>
            <a:off x="7863464" y="4281806"/>
            <a:ext cx="1272540" cy="18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8" descr="一級棒｜ 抹布洗車布真空壓縮袋手機架窗簾汽車用品生活百貨｜團購批發, 線上商店| 蝦皮購物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2111915" y="4053098"/>
            <a:ext cx="1580353" cy="167703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8"/>
          <p:cNvSpPr/>
          <p:nvPr/>
        </p:nvSpPr>
        <p:spPr>
          <a:xfrm rot="-8530948">
            <a:off x="6140725" y="3127052"/>
            <a:ext cx="351214" cy="9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8"/>
          <p:cNvSpPr/>
          <p:nvPr/>
        </p:nvSpPr>
        <p:spPr>
          <a:xfrm rot="-6307267">
            <a:off x="7219048" y="2597436"/>
            <a:ext cx="377931" cy="26674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8"/>
          <p:cNvSpPr/>
          <p:nvPr/>
        </p:nvSpPr>
        <p:spPr>
          <a:xfrm rot="-4546057">
            <a:off x="6784250" y="3948690"/>
            <a:ext cx="351214" cy="174164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9" name="Google Shape;889;p68"/>
          <p:cNvPicPr preferRelativeResize="0"/>
          <p:nvPr/>
        </p:nvPicPr>
        <p:blipFill rotWithShape="1">
          <a:blip r:embed="rId3">
            <a:alphaModFix/>
          </a:blip>
          <a:srcRect t="48155"/>
          <a:stretch/>
        </p:blipFill>
        <p:spPr>
          <a:xfrm>
            <a:off x="890172" y="2331511"/>
            <a:ext cx="3292125" cy="14832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0" name="Google Shape;890;p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8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>
                <a:solidFill>
                  <a:schemeClr val="lt1"/>
                </a:solidFill>
              </a:rPr>
              <a:t>9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7" cy="5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2"/>
          <p:cNvSpPr txBox="1">
            <a:spLocks noGrp="1"/>
          </p:cNvSpPr>
          <p:nvPr>
            <p:ph type="title"/>
          </p:nvPr>
        </p:nvSpPr>
        <p:spPr>
          <a:xfrm>
            <a:off x="838200" y="763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資料特徵篩選</a:t>
            </a:r>
            <a:endParaRPr/>
          </a:p>
        </p:txBody>
      </p:sp>
      <p:pic>
        <p:nvPicPr>
          <p:cNvPr id="562" name="Google Shape;56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2"/>
          <p:cNvPicPr preferRelativeResize="0"/>
          <p:nvPr/>
        </p:nvPicPr>
        <p:blipFill rotWithShape="1">
          <a:blip r:embed="rId5">
            <a:alphaModFix/>
          </a:blip>
          <a:srcRect l="1996" r="6213"/>
          <a:stretch/>
        </p:blipFill>
        <p:spPr>
          <a:xfrm>
            <a:off x="1012240" y="1776752"/>
            <a:ext cx="5412234" cy="3255232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4" name="Google Shape;564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6">
            <a:alphaModFix/>
          </a:blip>
          <a:srcRect l="1974" t="15644" r="3026" b="14137"/>
          <a:stretch/>
        </p:blipFill>
        <p:spPr>
          <a:xfrm>
            <a:off x="1012240" y="5155192"/>
            <a:ext cx="6134948" cy="916271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5369" y="3196271"/>
            <a:ext cx="3138435" cy="246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2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2"/>
          <p:cNvSpPr txBox="1"/>
          <p:nvPr/>
        </p:nvSpPr>
        <p:spPr>
          <a:xfrm>
            <a:off x="6723206" y="2129633"/>
            <a:ext cx="418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發現Readmoo有些書評在金石堂</a:t>
            </a:r>
            <a:r>
              <a:rPr lang="zh-TW" sz="1800"/>
              <a:t>書籍中是</a:t>
            </a: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沒有</a:t>
            </a:r>
            <a:r>
              <a:rPr lang="zh-TW" sz="1800"/>
              <a:t>的。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找出Readmoo與金石堂有交集的書。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1085" y="1794861"/>
            <a:ext cx="4872038" cy="43513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69"/>
          <p:cNvSpPr/>
          <p:nvPr/>
        </p:nvSpPr>
        <p:spPr>
          <a:xfrm>
            <a:off x="8532019" y="3113591"/>
            <a:ext cx="2893670" cy="19098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前</a:t>
            </a:r>
            <a:r>
              <a:rPr lang="zh-TW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10000</a:t>
            </a:r>
            <a:r>
              <a:rPr lang="zh-TW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本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書籍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9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散點圖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9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60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7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l="1648"/>
          <a:stretch/>
        </p:blipFill>
        <p:spPr>
          <a:xfrm>
            <a:off x="616023" y="1855740"/>
            <a:ext cx="5343525" cy="39941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08" name="Google Shape;908;p70"/>
          <p:cNvPicPr preferRelativeResize="0"/>
          <p:nvPr/>
        </p:nvPicPr>
        <p:blipFill rotWithShape="1">
          <a:blip r:embed="rId4">
            <a:alphaModFix/>
          </a:blip>
          <a:srcRect l="5672" t="27985" r="1968"/>
          <a:stretch/>
        </p:blipFill>
        <p:spPr>
          <a:xfrm>
            <a:off x="6099603" y="1817700"/>
            <a:ext cx="5476374" cy="3959895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9" name="Google Shape;909;p70"/>
          <p:cNvSpPr/>
          <p:nvPr/>
        </p:nvSpPr>
        <p:spPr>
          <a:xfrm>
            <a:off x="10255810" y="4102677"/>
            <a:ext cx="959094" cy="819626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0" name="Google Shape;910;p70"/>
          <p:cNvCxnSpPr/>
          <p:nvPr/>
        </p:nvCxnSpPr>
        <p:spPr>
          <a:xfrm rot="10800000">
            <a:off x="3356659" y="3612982"/>
            <a:ext cx="265304" cy="48969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1" name="Google Shape;911;p70"/>
          <p:cNvCxnSpPr/>
          <p:nvPr/>
        </p:nvCxnSpPr>
        <p:spPr>
          <a:xfrm rot="10800000">
            <a:off x="2473383" y="4307041"/>
            <a:ext cx="98500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2" name="Google Shape;912;p70"/>
          <p:cNvSpPr txBox="1"/>
          <p:nvPr/>
        </p:nvSpPr>
        <p:spPr>
          <a:xfrm>
            <a:off x="3451232" y="3612982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相近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0"/>
          <p:cNvSpPr txBox="1"/>
          <p:nvPr/>
        </p:nvSpPr>
        <p:spPr>
          <a:xfrm>
            <a:off x="2707563" y="4307041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相近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4" name="Google Shape;914;p70"/>
          <p:cNvCxnSpPr/>
          <p:nvPr/>
        </p:nvCxnSpPr>
        <p:spPr>
          <a:xfrm rot="10800000">
            <a:off x="4365632" y="4307041"/>
            <a:ext cx="5890179" cy="18466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5" name="Google Shape;915;p70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書本距離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0"/>
          <p:cNvSpPr/>
          <p:nvPr/>
        </p:nvSpPr>
        <p:spPr>
          <a:xfrm>
            <a:off x="11443317" y="6228080"/>
            <a:ext cx="545400" cy="576300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61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1"/>
          <p:cNvSpPr txBox="1">
            <a:spLocks noGrp="1"/>
          </p:cNvSpPr>
          <p:nvPr>
            <p:ph type="body" idx="4294967295"/>
          </p:nvPr>
        </p:nvSpPr>
        <p:spPr>
          <a:xfrm>
            <a:off x="1007983" y="1933192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zh-TW"/>
              <a:t>相似度計算，需跑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472834 x 472834 </a:t>
            </a:r>
            <a:r>
              <a:rPr lang="zh-TW"/>
              <a:t>次 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且每本書都是 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1x100</a:t>
            </a:r>
            <a:r>
              <a:rPr lang="zh-TW"/>
              <a:t>的向量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每一次的迴圈書籍需再次丟進模型內計算相似度，耗時太久</a:t>
            </a:r>
            <a:endParaRPr/>
          </a:p>
        </p:txBody>
      </p:sp>
      <p:pic>
        <p:nvPicPr>
          <p:cNvPr id="924" name="Google Shape;92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9800" y="3429000"/>
            <a:ext cx="2692400" cy="26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1"/>
          <p:cNvPicPr preferRelativeResize="0"/>
          <p:nvPr/>
        </p:nvPicPr>
        <p:blipFill rotWithShape="1">
          <a:blip r:embed="rId4">
            <a:alphaModFix/>
          </a:blip>
          <a:srcRect l="3892" t="52317" r="70434" b="22469"/>
          <a:stretch/>
        </p:blipFill>
        <p:spPr>
          <a:xfrm>
            <a:off x="8695498" y="3664839"/>
            <a:ext cx="2278791" cy="115490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6" name="Google Shape;926;p71"/>
          <p:cNvSpPr txBox="1"/>
          <p:nvPr/>
        </p:nvSpPr>
        <p:spPr>
          <a:xfrm>
            <a:off x="9722841" y="4819746"/>
            <a:ext cx="12514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花費</a:t>
            </a:r>
            <a:r>
              <a:rPr lang="zh-TW" sz="2000" b="1" i="0" u="sng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zh-TW" sz="20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秒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1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遇到問題 : 計算速度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8" name="Google Shape;928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1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2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2"/>
          <p:cNvSpPr txBox="1">
            <a:spLocks noGrp="1"/>
          </p:cNvSpPr>
          <p:nvPr>
            <p:ph type="body" idx="4294967295"/>
          </p:nvPr>
        </p:nvSpPr>
        <p:spPr>
          <a:xfrm>
            <a:off x="962389" y="2005235"/>
            <a:ext cx="4478435" cy="194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將每一本書先丟入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w2v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模型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取出全部陣列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(47萬 x 100)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將陣列存起來做後續的計算</a:t>
            </a:r>
            <a:endParaRPr/>
          </a:p>
        </p:txBody>
      </p:sp>
      <p:pic>
        <p:nvPicPr>
          <p:cNvPr id="936" name="Google Shape;93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8965" y="1919753"/>
            <a:ext cx="4936236" cy="419617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7" name="Google Shape;937;p72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步驟一 : 製作向量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38" name="Google Shape;938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2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3"/>
          <p:cNvSpPr txBox="1">
            <a:spLocks noGrp="1"/>
          </p:cNvSpPr>
          <p:nvPr>
            <p:ph type="body" idx="4294967295"/>
          </p:nvPr>
        </p:nvSpPr>
        <p:spPr>
          <a:xfrm>
            <a:off x="1123218" y="2200056"/>
            <a:ext cx="3527818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Multiprocessing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多CPU計算相似度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進行小組分工，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存成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json</a:t>
            </a:r>
            <a:endParaRPr/>
          </a:p>
        </p:txBody>
      </p:sp>
      <p:pic>
        <p:nvPicPr>
          <p:cNvPr id="946" name="Google Shape;94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1864" y="2200056"/>
            <a:ext cx="6417747" cy="3677072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7" name="Google Shape;947;p73"/>
          <p:cNvSpPr txBox="1"/>
          <p:nvPr/>
        </p:nvSpPr>
        <p:spPr>
          <a:xfrm>
            <a:off x="801516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步驟二 : 多工讀取向量多CPU計算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8" name="Google Shape;948;p73"/>
          <p:cNvSpPr/>
          <p:nvPr/>
        </p:nvSpPr>
        <p:spPr>
          <a:xfrm>
            <a:off x="9250614" y="4827181"/>
            <a:ext cx="1818168" cy="1297172"/>
          </a:xfrm>
          <a:prstGeom prst="irregularSeal1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1.7秒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3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837" y="1763745"/>
            <a:ext cx="6725916" cy="427056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7" name="Google Shape;957;p74"/>
          <p:cNvSpPr txBox="1"/>
          <p:nvPr/>
        </p:nvSpPr>
        <p:spPr>
          <a:xfrm>
            <a:off x="3093021" y="2072054"/>
            <a:ext cx="1462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重複10000</a:t>
            </a:r>
            <a:r>
              <a:rPr lang="zh-TW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筆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4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合併json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843" y="2441386"/>
            <a:ext cx="3871090" cy="993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74"/>
          <p:cNvCxnSpPr/>
          <p:nvPr/>
        </p:nvCxnSpPr>
        <p:spPr>
          <a:xfrm>
            <a:off x="4233913" y="3312041"/>
            <a:ext cx="448755" cy="470026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961" name="Google Shape;961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4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63564"/>
            <a:ext cx="5568951" cy="173563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9" name="Google Shape;96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935896"/>
            <a:ext cx="5084269" cy="21112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0" name="Google Shape;970;p75"/>
          <p:cNvSpPr/>
          <p:nvPr/>
        </p:nvSpPr>
        <p:spPr>
          <a:xfrm rot="10800000" flipH="1">
            <a:off x="962389" y="3935895"/>
            <a:ext cx="1094160" cy="1279111"/>
          </a:xfrm>
          <a:prstGeom prst="bentArrow">
            <a:avLst>
              <a:gd name="adj1" fmla="val 19118"/>
              <a:gd name="adj2" fmla="val 19830"/>
              <a:gd name="adj3" fmla="val 41129"/>
              <a:gd name="adj4" fmla="val 5127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75"/>
          <p:cNvSpPr/>
          <p:nvPr/>
        </p:nvSpPr>
        <p:spPr>
          <a:xfrm>
            <a:off x="7185030" y="3792250"/>
            <a:ext cx="212035" cy="2976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75"/>
          <p:cNvSpPr txBox="1"/>
          <p:nvPr/>
        </p:nvSpPr>
        <p:spPr>
          <a:xfrm>
            <a:off x="6572550" y="3045919"/>
            <a:ext cx="14369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df_top40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75"/>
          <p:cNvSpPr txBox="1"/>
          <p:nvPr/>
        </p:nvSpPr>
        <p:spPr>
          <a:xfrm>
            <a:off x="10097587" y="3045919"/>
            <a:ext cx="16188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sims_df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75"/>
          <p:cNvSpPr/>
          <p:nvPr/>
        </p:nvSpPr>
        <p:spPr>
          <a:xfrm>
            <a:off x="10901971" y="3787089"/>
            <a:ext cx="212035" cy="2976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75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轉換ISBN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75"/>
          <p:cNvPicPr preferRelativeResize="0"/>
          <p:nvPr/>
        </p:nvPicPr>
        <p:blipFill rotWithShape="1">
          <a:blip r:embed="rId5">
            <a:alphaModFix/>
          </a:blip>
          <a:srcRect t="62786" r="54852"/>
          <a:stretch/>
        </p:blipFill>
        <p:spPr>
          <a:xfrm>
            <a:off x="2104393" y="4196879"/>
            <a:ext cx="3036563" cy="158924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7" name="Google Shape;977;p75"/>
          <p:cNvSpPr/>
          <p:nvPr/>
        </p:nvSpPr>
        <p:spPr>
          <a:xfrm>
            <a:off x="5209769" y="4871462"/>
            <a:ext cx="817418" cy="3435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8" name="Google Shape;978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5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6"/>
          <p:cNvSpPr txBox="1">
            <a:spLocks noGrp="1"/>
          </p:cNvSpPr>
          <p:nvPr>
            <p:ph type="body" idx="4294967295"/>
          </p:nvPr>
        </p:nvSpPr>
        <p:spPr>
          <a:xfrm>
            <a:off x="952505" y="250666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把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DataFrameg輸出</a:t>
            </a:r>
            <a:r>
              <a:rPr lang="zh-TW"/>
              <a:t>成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zh-TW"/>
              <a:t>的數據格式並放入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Mongodb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   以利組員做處理</a:t>
            </a:r>
            <a:endParaRPr/>
          </a:p>
        </p:txBody>
      </p:sp>
      <p:pic>
        <p:nvPicPr>
          <p:cNvPr id="986" name="Google Shape;986;p76"/>
          <p:cNvPicPr preferRelativeResize="0"/>
          <p:nvPr/>
        </p:nvPicPr>
        <p:blipFill rotWithShape="1">
          <a:blip r:embed="rId3">
            <a:alphaModFix/>
          </a:blip>
          <a:srcRect b="57697"/>
          <a:stretch/>
        </p:blipFill>
        <p:spPr>
          <a:xfrm>
            <a:off x="632650" y="3685997"/>
            <a:ext cx="10926700" cy="116464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7" name="Google Shape;987;p76"/>
          <p:cNvSpPr txBox="1"/>
          <p:nvPr/>
        </p:nvSpPr>
        <p:spPr>
          <a:xfrm>
            <a:off x="962389" y="823693"/>
            <a:ext cx="9144000" cy="137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JhengHe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存放資料</a:t>
            </a:r>
            <a:endParaRPr sz="4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8" name="Google Shape;988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50803"/>
            <a:ext cx="3249450" cy="2231329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6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>
                <a:solidFill>
                  <a:schemeClr val="lt1"/>
                </a:solidFill>
              </a:rPr>
              <a:t>7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7" cy="5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838200" y="8103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SnowNLP情緒分析</a:t>
            </a:r>
            <a:endParaRPr/>
          </a:p>
        </p:txBody>
      </p:sp>
      <p:pic>
        <p:nvPicPr>
          <p:cNvPr id="575" name="Google Shape;5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5402" y="2615367"/>
            <a:ext cx="6807198" cy="321109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7" name="Google Shape;577;p43"/>
          <p:cNvPicPr preferRelativeResize="0"/>
          <p:nvPr/>
        </p:nvPicPr>
        <p:blipFill rotWithShape="1">
          <a:blip r:embed="rId5">
            <a:alphaModFix/>
          </a:blip>
          <a:srcRect t="71646" b="2525"/>
          <a:stretch/>
        </p:blipFill>
        <p:spPr>
          <a:xfrm>
            <a:off x="1260221" y="4768601"/>
            <a:ext cx="9323274" cy="1135819"/>
          </a:xfrm>
          <a:prstGeom prst="rect">
            <a:avLst/>
          </a:prstGeom>
          <a:noFill/>
          <a:ln w="57150" cap="flat" cmpd="sng">
            <a:solidFill>
              <a:srgbClr val="FBBC3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3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3"/>
          <p:cNvSpPr txBox="1"/>
          <p:nvPr/>
        </p:nvSpPr>
        <p:spPr>
          <a:xfrm>
            <a:off x="838200" y="1825875"/>
            <a:ext cx="769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一開始沒有任何文本訓練時，發現書評內容是正面的，卻分數只有1分。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7" cy="579803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4"/>
          <p:cNvSpPr txBox="1"/>
          <p:nvPr/>
        </p:nvSpPr>
        <p:spPr>
          <a:xfrm>
            <a:off x="1004887" y="1722417"/>
            <a:ext cx="5929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使用內建文本opencc轉成繁體字後，準確度都不超過0.4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4"/>
          <p:cNvPicPr preferRelativeResize="0"/>
          <p:nvPr/>
        </p:nvPicPr>
        <p:blipFill rotWithShape="1">
          <a:blip r:embed="rId5">
            <a:alphaModFix/>
          </a:blip>
          <a:srcRect l="581" r="581" b="3776"/>
          <a:stretch/>
        </p:blipFill>
        <p:spPr>
          <a:xfrm>
            <a:off x="1026387" y="2158902"/>
            <a:ext cx="7286502" cy="303243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9" name="Google Shape;589;p44"/>
          <p:cNvPicPr preferRelativeResize="0"/>
          <p:nvPr/>
        </p:nvPicPr>
        <p:blipFill rotWithShape="1">
          <a:blip r:embed="rId6">
            <a:alphaModFix/>
          </a:blip>
          <a:srcRect l="1377" t="21096" b="20998"/>
          <a:stretch/>
        </p:blipFill>
        <p:spPr>
          <a:xfrm>
            <a:off x="1026387" y="5344215"/>
            <a:ext cx="10399056" cy="47432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0" name="Google Shape;590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4"/>
          <p:cNvSpPr txBox="1">
            <a:spLocks noGrp="1"/>
          </p:cNvSpPr>
          <p:nvPr>
            <p:ph type="title"/>
          </p:nvPr>
        </p:nvSpPr>
        <p:spPr>
          <a:xfrm>
            <a:off x="838200" y="8103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SnowNLP情緒分析</a:t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7" cy="579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1300" r="2219"/>
          <a:stretch/>
        </p:blipFill>
        <p:spPr>
          <a:xfrm>
            <a:off x="1079625" y="3325709"/>
            <a:ext cx="5541308" cy="23717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9" name="Google Shape;599;p45"/>
          <p:cNvPicPr preferRelativeResize="0"/>
          <p:nvPr/>
        </p:nvPicPr>
        <p:blipFill rotWithShape="1">
          <a:blip r:embed="rId5">
            <a:alphaModFix/>
          </a:blip>
          <a:srcRect l="1377" t="21096" b="20998"/>
          <a:stretch/>
        </p:blipFill>
        <p:spPr>
          <a:xfrm>
            <a:off x="1079626" y="2632947"/>
            <a:ext cx="10399056" cy="47432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0" name="Google Shape;600;p45"/>
          <p:cNvSpPr txBox="1"/>
          <p:nvPr/>
        </p:nvSpPr>
        <p:spPr>
          <a:xfrm>
            <a:off x="1004887" y="1944163"/>
            <a:ext cx="85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後來嘗試將文本放入readmoo的高分</a:t>
            </a:r>
            <a:r>
              <a:rPr lang="zh-TW" sz="1800"/>
              <a:t>書評</a:t>
            </a: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，和低分</a:t>
            </a:r>
            <a:r>
              <a:rPr lang="zh-TW" sz="1800">
                <a:solidFill>
                  <a:schemeClr val="dk1"/>
                </a:solidFill>
              </a:rPr>
              <a:t>書評</a:t>
            </a:r>
            <a:r>
              <a:rPr lang="zh-TW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，準確度都有在0.7以上。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 txBox="1">
            <a:spLocks noGrp="1"/>
          </p:cNvSpPr>
          <p:nvPr>
            <p:ph type="title"/>
          </p:nvPr>
        </p:nvSpPr>
        <p:spPr>
          <a:xfrm>
            <a:off x="838200" y="878977"/>
            <a:ext cx="10515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SnowNLP情緒分析</a:t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059" y="566312"/>
            <a:ext cx="11024327" cy="579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849" y="2416093"/>
            <a:ext cx="8102286" cy="1603387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1" name="Google Shape;611;p46"/>
          <p:cNvSpPr txBox="1"/>
          <p:nvPr/>
        </p:nvSpPr>
        <p:spPr>
          <a:xfrm>
            <a:off x="946034" y="4083332"/>
            <a:ext cx="45022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Readmoo</a:t>
            </a:r>
            <a:r>
              <a:rPr lang="zh-TW" sz="3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文本訓練後：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6">
            <a:alphaModFix/>
          </a:blip>
          <a:srcRect t="14486"/>
          <a:stretch/>
        </p:blipFill>
        <p:spPr>
          <a:xfrm>
            <a:off x="1070849" y="4676801"/>
            <a:ext cx="9324976" cy="131267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46"/>
          <p:cNvSpPr txBox="1"/>
          <p:nvPr/>
        </p:nvSpPr>
        <p:spPr>
          <a:xfrm>
            <a:off x="971294" y="1828801"/>
            <a:ext cx="30068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無文本訓練前：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 txBox="1">
            <a:spLocks noGrp="1"/>
          </p:cNvSpPr>
          <p:nvPr>
            <p:ph type="title"/>
          </p:nvPr>
        </p:nvSpPr>
        <p:spPr>
          <a:xfrm>
            <a:off x="838200" y="8103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SnowNLP情緒分析</a:t>
            </a: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37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>
            <a:spLocks noGrp="1"/>
          </p:cNvSpPr>
          <p:nvPr>
            <p:ph type="title"/>
          </p:nvPr>
        </p:nvSpPr>
        <p:spPr>
          <a:xfrm>
            <a:off x="712470" y="281607"/>
            <a:ext cx="53530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協同過濾推薦系統</a:t>
            </a: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38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47"/>
          <p:cNvPicPr preferRelativeResize="0"/>
          <p:nvPr/>
        </p:nvPicPr>
        <p:blipFill rotWithShape="1">
          <a:blip r:embed="rId5">
            <a:alphaModFix/>
          </a:blip>
          <a:srcRect l="33559" r="32857"/>
          <a:stretch/>
        </p:blipFill>
        <p:spPr>
          <a:xfrm>
            <a:off x="3739788" y="1744700"/>
            <a:ext cx="4712428" cy="346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>
            <a:spLocks noGrp="1"/>
          </p:cNvSpPr>
          <p:nvPr>
            <p:ph type="title"/>
          </p:nvPr>
        </p:nvSpPr>
        <p:spPr>
          <a:xfrm>
            <a:off x="712470" y="281607"/>
            <a:ext cx="53530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zh-TW"/>
              <a:t>協同過濾推薦系統</a:t>
            </a:r>
            <a:endParaRPr/>
          </a:p>
        </p:txBody>
      </p:sp>
      <p:pic>
        <p:nvPicPr>
          <p:cNvPr id="632" name="Google Shape;632;p48"/>
          <p:cNvPicPr preferRelativeResize="0"/>
          <p:nvPr/>
        </p:nvPicPr>
        <p:blipFill rotWithShape="1">
          <a:blip r:embed="rId3">
            <a:alphaModFix/>
          </a:blip>
          <a:srcRect l="15110" t="8222" r="15997" b="10221"/>
          <a:stretch/>
        </p:blipFill>
        <p:spPr>
          <a:xfrm>
            <a:off x="929291" y="1966497"/>
            <a:ext cx="1418715" cy="16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8"/>
          <p:cNvPicPr preferRelativeResize="0"/>
          <p:nvPr/>
        </p:nvPicPr>
        <p:blipFill rotWithShape="1">
          <a:blip r:embed="rId4">
            <a:alphaModFix/>
          </a:blip>
          <a:srcRect l="11201" r="8397"/>
          <a:stretch/>
        </p:blipFill>
        <p:spPr>
          <a:xfrm>
            <a:off x="1972018" y="4013969"/>
            <a:ext cx="1576746" cy="19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8"/>
          <p:cNvPicPr preferRelativeResize="0"/>
          <p:nvPr/>
        </p:nvPicPr>
        <p:blipFill rotWithShape="1">
          <a:blip r:embed="rId3">
            <a:alphaModFix/>
          </a:blip>
          <a:srcRect l="15110" t="8222" r="15997" b="10221"/>
          <a:stretch/>
        </p:blipFill>
        <p:spPr>
          <a:xfrm>
            <a:off x="9412142" y="2140330"/>
            <a:ext cx="1418715" cy="16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8"/>
          <p:cNvPicPr preferRelativeResize="0"/>
          <p:nvPr/>
        </p:nvPicPr>
        <p:blipFill rotWithShape="1">
          <a:blip r:embed="rId4">
            <a:alphaModFix/>
          </a:blip>
          <a:srcRect l="11201" r="8397"/>
          <a:stretch/>
        </p:blipFill>
        <p:spPr>
          <a:xfrm>
            <a:off x="8268466" y="4222340"/>
            <a:ext cx="1576746" cy="196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/>
          <p:nvPr/>
        </p:nvSpPr>
        <p:spPr>
          <a:xfrm rot="6133620">
            <a:off x="2827392" y="1973070"/>
            <a:ext cx="342634" cy="9401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ABABF"/>
          </a:solidFill>
          <a:ln w="12700" cap="flat" cmpd="sng">
            <a:solidFill>
              <a:srgbClr val="5ABA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8"/>
          <p:cNvSpPr/>
          <p:nvPr/>
        </p:nvSpPr>
        <p:spPr>
          <a:xfrm rot="2589139">
            <a:off x="3329505" y="3102921"/>
            <a:ext cx="380123" cy="87410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ABABF"/>
          </a:solidFill>
          <a:ln w="12700" cap="flat" cmpd="sng">
            <a:solidFill>
              <a:srgbClr val="5ABA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8"/>
          <p:cNvSpPr/>
          <p:nvPr/>
        </p:nvSpPr>
        <p:spPr>
          <a:xfrm rot="-958577">
            <a:off x="4816401" y="3466167"/>
            <a:ext cx="350615" cy="57398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ABABF"/>
          </a:solidFill>
          <a:ln w="12700" cap="flat" cmpd="sng">
            <a:solidFill>
              <a:srgbClr val="5ABA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8"/>
          <p:cNvSpPr/>
          <p:nvPr/>
        </p:nvSpPr>
        <p:spPr>
          <a:xfrm rot="-6293698">
            <a:off x="8840769" y="2568827"/>
            <a:ext cx="264884" cy="5403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89898"/>
          </a:solidFill>
          <a:ln w="12700" cap="flat" cmpd="sng">
            <a:solidFill>
              <a:srgbClr val="9898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8"/>
          <p:cNvSpPr/>
          <p:nvPr/>
        </p:nvSpPr>
        <p:spPr>
          <a:xfrm rot="-3117558">
            <a:off x="8672585" y="3605498"/>
            <a:ext cx="246392" cy="674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89898"/>
          </a:solidFill>
          <a:ln w="12700" cap="flat" cmpd="sng">
            <a:solidFill>
              <a:srgbClr val="98989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8"/>
          <p:cNvSpPr/>
          <p:nvPr/>
        </p:nvSpPr>
        <p:spPr>
          <a:xfrm rot="-7754469">
            <a:off x="6645102" y="3656593"/>
            <a:ext cx="372011" cy="16731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F7D56"/>
          </a:solidFill>
          <a:ln w="12700" cap="flat" cmpd="sng">
            <a:solidFill>
              <a:srgbClr val="EF7D5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42550" y="0"/>
            <a:ext cx="3249450" cy="2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908" y="6122016"/>
            <a:ext cx="11181033" cy="6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8"/>
          <p:cNvSpPr/>
          <p:nvPr/>
        </p:nvSpPr>
        <p:spPr>
          <a:xfrm rot="307610">
            <a:off x="5320494" y="2780547"/>
            <a:ext cx="1597403" cy="46396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 rot="269261">
            <a:off x="5746107" y="2483948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6" name="Google Shape;646;p48"/>
          <p:cNvPicPr preferRelativeResize="0"/>
          <p:nvPr/>
        </p:nvPicPr>
        <p:blipFill rotWithShape="1">
          <a:blip r:embed="rId7">
            <a:alphaModFix/>
          </a:blip>
          <a:srcRect l="8179" t="11172" r="70473" b="54105"/>
          <a:stretch/>
        </p:blipFill>
        <p:spPr>
          <a:xfrm>
            <a:off x="3754364" y="1403988"/>
            <a:ext cx="1814962" cy="198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8"/>
          <p:cNvPicPr preferRelativeResize="0"/>
          <p:nvPr/>
        </p:nvPicPr>
        <p:blipFill rotWithShape="1">
          <a:blip r:embed="rId7">
            <a:alphaModFix/>
          </a:blip>
          <a:srcRect l="49985" t="51527" r="29489" b="15938"/>
          <a:stretch/>
        </p:blipFill>
        <p:spPr>
          <a:xfrm>
            <a:off x="7223026" y="2161475"/>
            <a:ext cx="1568973" cy="167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8"/>
          <p:cNvPicPr preferRelativeResize="0"/>
          <p:nvPr/>
        </p:nvPicPr>
        <p:blipFill rotWithShape="1">
          <a:blip r:embed="rId8">
            <a:alphaModFix/>
          </a:blip>
          <a:srcRect l="12888" t="4785" r="11108" b="6324"/>
          <a:stretch/>
        </p:blipFill>
        <p:spPr>
          <a:xfrm>
            <a:off x="4605376" y="4083114"/>
            <a:ext cx="1632473" cy="19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8"/>
          <p:cNvPicPr preferRelativeResize="0"/>
          <p:nvPr/>
        </p:nvPicPr>
        <p:blipFill rotWithShape="1">
          <a:blip r:embed="rId9">
            <a:alphaModFix/>
          </a:blip>
          <a:srcRect l="9737" t="37868" r="25099"/>
          <a:stretch/>
        </p:blipFill>
        <p:spPr>
          <a:xfrm rot="-1156463">
            <a:off x="4278759" y="3494933"/>
            <a:ext cx="456120" cy="43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8"/>
          <p:cNvPicPr preferRelativeResize="0"/>
          <p:nvPr/>
        </p:nvPicPr>
        <p:blipFill rotWithShape="1">
          <a:blip r:embed="rId9">
            <a:alphaModFix/>
          </a:blip>
          <a:srcRect l="9737" t="37868" r="25099"/>
          <a:stretch/>
        </p:blipFill>
        <p:spPr>
          <a:xfrm>
            <a:off x="8593609" y="2231329"/>
            <a:ext cx="485984" cy="46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8"/>
          <p:cNvPicPr preferRelativeResize="0"/>
          <p:nvPr/>
        </p:nvPicPr>
        <p:blipFill rotWithShape="1">
          <a:blip r:embed="rId9">
            <a:alphaModFix/>
          </a:blip>
          <a:srcRect l="9737" t="37868" r="25099"/>
          <a:stretch/>
        </p:blipFill>
        <p:spPr>
          <a:xfrm rot="1631826">
            <a:off x="8646096" y="3373730"/>
            <a:ext cx="485984" cy="46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 rotWithShape="1">
          <a:blip r:embed="rId9">
            <a:alphaModFix/>
          </a:blip>
          <a:srcRect l="9737" t="37868" r="25099"/>
          <a:stretch/>
        </p:blipFill>
        <p:spPr>
          <a:xfrm rot="-1156463">
            <a:off x="3076213" y="3043210"/>
            <a:ext cx="456120" cy="43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 rotWithShape="1">
          <a:blip r:embed="rId9">
            <a:alphaModFix/>
          </a:blip>
          <a:srcRect l="9737" t="37868" r="25099"/>
          <a:stretch/>
        </p:blipFill>
        <p:spPr>
          <a:xfrm rot="1262807">
            <a:off x="2880298" y="1851182"/>
            <a:ext cx="456120" cy="43489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8"/>
          <p:cNvSpPr txBox="1"/>
          <p:nvPr/>
        </p:nvSpPr>
        <p:spPr>
          <a:xfrm rot="-2371869">
            <a:off x="6135390" y="4636946"/>
            <a:ext cx="16385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Recommend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8"/>
          <p:cNvSpPr/>
          <p:nvPr/>
        </p:nvSpPr>
        <p:spPr>
          <a:xfrm>
            <a:off x="11443317" y="6228080"/>
            <a:ext cx="545483" cy="576365"/>
          </a:xfrm>
          <a:prstGeom prst="ellipse">
            <a:avLst/>
          </a:prstGeom>
          <a:solidFill>
            <a:srgbClr val="EF7D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39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710</Words>
  <Application>Microsoft Office PowerPoint</Application>
  <PresentationFormat>寬螢幕</PresentationFormat>
  <Paragraphs>135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Calibri</vt:lpstr>
      <vt:lpstr>Arial</vt:lpstr>
      <vt:lpstr>Helvetica Neue</vt:lpstr>
      <vt:lpstr>Arial Black</vt:lpstr>
      <vt:lpstr>Microsoft JhengHei</vt:lpstr>
      <vt:lpstr>1_Office 佈景主題</vt:lpstr>
      <vt:lpstr>PowerPoint 簡報</vt:lpstr>
      <vt:lpstr>PowerPoint 簡報</vt:lpstr>
      <vt:lpstr>資料特徵篩選</vt:lpstr>
      <vt:lpstr>SnowNLP情緒分析</vt:lpstr>
      <vt:lpstr>SnowNLP情緒分析</vt:lpstr>
      <vt:lpstr>SnowNLP情緒分析</vt:lpstr>
      <vt:lpstr>SnowNLP情緒分析</vt:lpstr>
      <vt:lpstr>協同過濾推薦系統</vt:lpstr>
      <vt:lpstr>協同過濾推薦系統</vt:lpstr>
      <vt:lpstr>預處理-協同過濾 KNN</vt:lpstr>
      <vt:lpstr>預處理-協同過濾 KNN</vt:lpstr>
      <vt:lpstr>協同過濾 KNN</vt:lpstr>
      <vt:lpstr>協同過濾 KNN</vt:lpstr>
      <vt:lpstr>PowerPoint 簡報</vt:lpstr>
      <vt:lpstr>K-MEANS</vt:lpstr>
      <vt:lpstr>K-MEANS</vt:lpstr>
      <vt:lpstr>K-MEANS</vt:lpstr>
      <vt:lpstr>PowerPoint 簡報</vt:lpstr>
      <vt:lpstr>Jieba關鍵詞提取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曾巧庭;謝元華</dc:creator>
  <cp:lastModifiedBy>DA01009</cp:lastModifiedBy>
  <cp:revision>2</cp:revision>
  <dcterms:created xsi:type="dcterms:W3CDTF">2021-11-23T03:48:26Z</dcterms:created>
  <dcterms:modified xsi:type="dcterms:W3CDTF">2021-12-05T03:25:40Z</dcterms:modified>
</cp:coreProperties>
</file>